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27"/>
  </p:handoutMasterIdLst>
  <p:sldIdLst>
    <p:sldId id="256" r:id="rId2"/>
    <p:sldId id="257" r:id="rId3"/>
    <p:sldId id="258" r:id="rId4"/>
    <p:sldId id="261" r:id="rId5"/>
    <p:sldId id="260" r:id="rId6"/>
    <p:sldId id="263" r:id="rId7"/>
    <p:sldId id="262" r:id="rId8"/>
    <p:sldId id="259" r:id="rId9"/>
    <p:sldId id="265" r:id="rId10"/>
    <p:sldId id="264" r:id="rId11"/>
    <p:sldId id="267" r:id="rId12"/>
    <p:sldId id="266" r:id="rId13"/>
    <p:sldId id="268" r:id="rId14"/>
    <p:sldId id="281" r:id="rId15"/>
    <p:sldId id="280" r:id="rId16"/>
    <p:sldId id="282" r:id="rId17"/>
    <p:sldId id="269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74" d="100"/>
          <a:sy n="74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962" y="0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r">
              <a:defRPr sz="1200"/>
            </a:lvl1pPr>
          </a:lstStyle>
          <a:p>
            <a:fld id="{4CD13DFD-A9A4-4432-A3BD-7F3F512EC486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173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962" y="9119173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r">
              <a:defRPr sz="1200"/>
            </a:lvl1pPr>
          </a:lstStyle>
          <a:p>
            <a:fld id="{5EECD3B5-B032-4785-80E4-2D39F93A018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8B8F0-D1F5-4DF5-9A88-6A48C8DF130A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5979C-9D0C-4F98-844C-2E6BAEFC3A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8B8F0-D1F5-4DF5-9A88-6A48C8DF130A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5979C-9D0C-4F98-844C-2E6BAEFC3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8B8F0-D1F5-4DF5-9A88-6A48C8DF130A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5979C-9D0C-4F98-844C-2E6BAEFC3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509FD55-F81F-4E49-A6BC-91507A2C66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8B8F0-D1F5-4DF5-9A88-6A48C8DF130A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5979C-9D0C-4F98-844C-2E6BAEFC3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8B8F0-D1F5-4DF5-9A88-6A48C8DF130A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5979C-9D0C-4F98-844C-2E6BAEFC3A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8B8F0-D1F5-4DF5-9A88-6A48C8DF130A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5979C-9D0C-4F98-844C-2E6BAEFC3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8B8F0-D1F5-4DF5-9A88-6A48C8DF130A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5979C-9D0C-4F98-844C-2E6BAEFC3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8B8F0-D1F5-4DF5-9A88-6A48C8DF130A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5979C-9D0C-4F98-844C-2E6BAEFC3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8B8F0-D1F5-4DF5-9A88-6A48C8DF130A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5979C-9D0C-4F98-844C-2E6BAEFC3A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8B8F0-D1F5-4DF5-9A88-6A48C8DF130A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5979C-9D0C-4F98-844C-2E6BAEFC3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D8B8F0-D1F5-4DF5-9A88-6A48C8DF130A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5979C-9D0C-4F98-844C-2E6BAEFC3A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6D8B8F0-D1F5-4DF5-9A88-6A48C8DF130A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525979C-9D0C-4F98-844C-2E6BAEFC3A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1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Cell%20Cycle.MOV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Cancer%20formation.MOV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john.gorby\Desktop\Cell%20Division\Cancer_Cells.asf" TargetMode="Externa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Prophase__The_First_Stage_of_Mitosis.asf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john.gorby\Desktop\Cell%20Division\Prophase.MOV" TargetMode="Externa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Documents%20and%20Settings\john.gorby\Desktop\Cell%20Division\Microtubles.MOV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ETAPH3.MOV" TargetMode="External"/><Relationship Id="rId2" Type="http://schemas.openxmlformats.org/officeDocument/2006/relationships/hyperlink" Target="Metaphase__The_Second_Stage_of_Mitosis.asf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Telophase__The_Fourth_Stage_of_Mitosis.asf" TargetMode="External"/><Relationship Id="rId2" Type="http://schemas.openxmlformats.org/officeDocument/2006/relationships/hyperlink" Target="Anaphase__The_Third_Stage_of_Mitosis.asf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hyperlink" Target="ANAPTEL3.MOV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CYTOKIN1.MOV" TargetMode="Externa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Documents%20and%20Settings\john.gorby\Desktop\Cell%20Division\Time%20lapse%20of%20Cell%20Division.MOV" TargetMode="Externa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file:///C:\Documents%20and%20Settings\john.gorby\Desktop\Cell%20Division\The_DNA_Molecule_and_Chromosomes.as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Preparing%20a%20Karyotype.mp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john.gorby\Desktop\Cell%20Division\Life_Cycle_of_a_Cell_and_Cell_Division.asf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Cell Cycle and Mitosis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Cell Cycle Includes…</a:t>
            </a:r>
            <a:endParaRPr lang="en-US" dirty="0"/>
          </a:p>
        </p:txBody>
      </p:sp>
      <p:pic>
        <p:nvPicPr>
          <p:cNvPr id="3074" name="Picture 2" descr="http://users.minet.uni-jena.de/csb/prj/cellcycle/cellcyc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76668" cy="24384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828800"/>
            <a:ext cx="7790688" cy="50292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err="1" smtClean="0"/>
              <a:t>Interphase</a:t>
            </a:r>
            <a:r>
              <a:rPr lang="en-US" dirty="0" smtClean="0"/>
              <a:t> (“inter-” between)</a:t>
            </a:r>
          </a:p>
          <a:p>
            <a:pPr lvl="1"/>
            <a:r>
              <a:rPr lang="en-US" b="1" dirty="0" smtClean="0"/>
              <a:t>G</a:t>
            </a:r>
            <a:r>
              <a:rPr lang="en-US" sz="1800" dirty="0" smtClean="0"/>
              <a:t>1</a:t>
            </a:r>
            <a:r>
              <a:rPr lang="en-US" dirty="0" smtClean="0"/>
              <a:t> -  First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n-US" dirty="0" smtClean="0"/>
              <a:t>rowth Phase  (46 strands of DNA)</a:t>
            </a:r>
          </a:p>
          <a:p>
            <a:pPr lvl="2"/>
            <a:r>
              <a:rPr lang="en-US" dirty="0" smtClean="0"/>
              <a:t>Carries out normal functions</a:t>
            </a:r>
          </a:p>
          <a:p>
            <a:pPr lvl="2"/>
            <a:r>
              <a:rPr lang="en-US" dirty="0" smtClean="0"/>
              <a:t>Becomes less efficient as it gets bigger</a:t>
            </a:r>
          </a:p>
          <a:p>
            <a:pPr lvl="1"/>
            <a:r>
              <a:rPr lang="en-US" b="1" dirty="0" smtClean="0"/>
              <a:t>S</a:t>
            </a:r>
            <a:r>
              <a:rPr lang="en-US" dirty="0" smtClean="0"/>
              <a:t> -  DNA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dirty="0" smtClean="0"/>
              <a:t>ynthesis Phase  (92 strands of DNA)</a:t>
            </a:r>
          </a:p>
          <a:p>
            <a:pPr lvl="2"/>
            <a:r>
              <a:rPr lang="en-US" dirty="0" smtClean="0"/>
              <a:t>DNA is copied to make an exact duplicate</a:t>
            </a:r>
          </a:p>
          <a:p>
            <a:pPr lvl="1"/>
            <a:r>
              <a:rPr lang="en-US" b="1" dirty="0" smtClean="0"/>
              <a:t>G</a:t>
            </a:r>
            <a:r>
              <a:rPr lang="en-US" sz="1800" dirty="0" smtClean="0"/>
              <a:t>2</a:t>
            </a:r>
            <a:r>
              <a:rPr lang="en-US" dirty="0" smtClean="0"/>
              <a:t> -  Second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n-US" dirty="0" smtClean="0"/>
              <a:t>rowth Phase (92 strands of DNA</a:t>
            </a:r>
          </a:p>
          <a:p>
            <a:pPr lvl="2"/>
            <a:r>
              <a:rPr lang="en-US" dirty="0" smtClean="0"/>
              <a:t>Continual Cell Growth</a:t>
            </a:r>
          </a:p>
          <a:p>
            <a:pPr lvl="2"/>
            <a:endParaRPr lang="en-US" dirty="0" smtClean="0"/>
          </a:p>
          <a:p>
            <a:r>
              <a:rPr lang="en-US" b="1" dirty="0" smtClean="0"/>
              <a:t>Mitosis</a:t>
            </a:r>
            <a:r>
              <a:rPr lang="en-US" dirty="0" smtClean="0"/>
              <a:t>  (Occurs in every cell </a:t>
            </a:r>
            <a:r>
              <a:rPr lang="en-US" b="1" dirty="0" smtClean="0"/>
              <a:t>except</a:t>
            </a:r>
            <a:r>
              <a:rPr lang="en-US" dirty="0" smtClean="0"/>
              <a:t> sex cells)</a:t>
            </a:r>
          </a:p>
          <a:p>
            <a:pPr lvl="1"/>
            <a:r>
              <a:rPr lang="en-US" dirty="0" smtClean="0"/>
              <a:t>Stages where a cell divides</a:t>
            </a:r>
          </a:p>
          <a:p>
            <a:endParaRPr lang="en-US" dirty="0" smtClean="0"/>
          </a:p>
          <a:p>
            <a:r>
              <a:rPr lang="en-US" b="1" dirty="0" err="1" smtClean="0"/>
              <a:t>Cytokinesis</a:t>
            </a:r>
            <a:endParaRPr lang="en-US" b="1" dirty="0" smtClean="0"/>
          </a:p>
          <a:p>
            <a:pPr lvl="1"/>
            <a:r>
              <a:rPr lang="en-US" dirty="0" smtClean="0"/>
              <a:t>Splitting of the Cytoplasm &amp; Cell Membrane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Cycle Animation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 action="ppaction://hlinkfile"/>
              </a:rPr>
              <a:t>Click Here!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Cycle “Check Points”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“Check  Points” – make a decision on whether conditions are favorable to move on to the next stage.</a:t>
            </a:r>
            <a:endParaRPr lang="en-US" dirty="0"/>
          </a:p>
        </p:txBody>
      </p:sp>
      <p:pic>
        <p:nvPicPr>
          <p:cNvPr id="1026" name="Picture 2" descr="http://ihome.cuhk.edu.hk/~b105122/image/05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061758"/>
            <a:ext cx="6477000" cy="3796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Problems with Checkpoints can lead to </a:t>
            </a:r>
            <a:r>
              <a:rPr lang="en-US" dirty="0" smtClean="0">
                <a:hlinkClick r:id="rId3" action="ppaction://hlinkfile"/>
              </a:rPr>
              <a:t>cancer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400288" cy="4800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Cancer is uncontrolled growth of abnormal cells.</a:t>
            </a:r>
            <a:endParaRPr lang="en-US" dirty="0"/>
          </a:p>
        </p:txBody>
      </p:sp>
      <p:pic>
        <p:nvPicPr>
          <p:cNvPr id="4" name="Cancer_Cells.asf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943100"/>
            <a:ext cx="6553200" cy="491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Helpful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Diploid (2N)</a:t>
            </a:r>
          </a:p>
          <a:p>
            <a:r>
              <a:rPr lang="en-US" dirty="0" smtClean="0"/>
              <a:t>Both DNA strands from mom and dad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Haploid (1N)</a:t>
            </a:r>
          </a:p>
          <a:p>
            <a:r>
              <a:rPr lang="en-US" dirty="0" smtClean="0"/>
              <a:t>Half the DNA strands of a normal cell</a:t>
            </a:r>
          </a:p>
          <a:p>
            <a:pPr lvl="1"/>
            <a:r>
              <a:rPr lang="en-US" dirty="0" smtClean="0"/>
              <a:t>Mixture of mom and dad’s DNA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Mitosis v. Meiosis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Mitosis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Meiosis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Occurs in </a:t>
            </a:r>
            <a:r>
              <a:rPr lang="en-US" b="1" dirty="0" smtClean="0"/>
              <a:t>normal </a:t>
            </a:r>
            <a:r>
              <a:rPr lang="en-US" dirty="0" smtClean="0"/>
              <a:t>cells</a:t>
            </a:r>
          </a:p>
          <a:p>
            <a:r>
              <a:rPr lang="en-US" dirty="0" smtClean="0"/>
              <a:t>Produces genetically </a:t>
            </a:r>
            <a:r>
              <a:rPr lang="en-US" b="1" dirty="0" smtClean="0"/>
              <a:t>identical </a:t>
            </a:r>
            <a:r>
              <a:rPr lang="en-US" dirty="0" smtClean="0"/>
              <a:t>cells</a:t>
            </a:r>
          </a:p>
          <a:p>
            <a:r>
              <a:rPr lang="en-US" u="sng" dirty="0" smtClean="0"/>
              <a:t>Starts</a:t>
            </a:r>
            <a:r>
              <a:rPr lang="en-US" dirty="0" smtClean="0"/>
              <a:t> with a </a:t>
            </a:r>
            <a:r>
              <a:rPr lang="en-US" b="1" dirty="0" smtClean="0"/>
              <a:t>Diploid</a:t>
            </a:r>
            <a:r>
              <a:rPr lang="en-US" dirty="0" smtClean="0"/>
              <a:t> cell and </a:t>
            </a:r>
            <a:r>
              <a:rPr lang="en-US" u="sng" dirty="0" smtClean="0"/>
              <a:t>produces</a:t>
            </a:r>
            <a:r>
              <a:rPr lang="en-US" dirty="0" smtClean="0"/>
              <a:t> </a:t>
            </a:r>
            <a:r>
              <a:rPr lang="en-US" b="1" dirty="0" smtClean="0"/>
              <a:t>Diploid </a:t>
            </a:r>
            <a:r>
              <a:rPr lang="en-US" dirty="0" smtClean="0"/>
              <a:t>cells</a:t>
            </a:r>
          </a:p>
          <a:p>
            <a:r>
              <a:rPr lang="en-US" dirty="0" smtClean="0"/>
              <a:t>Starts with </a:t>
            </a:r>
            <a:r>
              <a:rPr lang="en-US" b="1" dirty="0" smtClean="0"/>
              <a:t>one</a:t>
            </a:r>
            <a:r>
              <a:rPr lang="en-US" dirty="0" smtClean="0"/>
              <a:t> cell and produces </a:t>
            </a:r>
            <a:r>
              <a:rPr lang="en-US" b="1" dirty="0" smtClean="0"/>
              <a:t>two</a:t>
            </a:r>
            <a:r>
              <a:rPr lang="en-US" dirty="0" smtClean="0"/>
              <a:t> cells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Occurs in </a:t>
            </a:r>
            <a:r>
              <a:rPr lang="en-US" b="1" dirty="0" smtClean="0"/>
              <a:t>Sex </a:t>
            </a:r>
            <a:r>
              <a:rPr lang="en-US" dirty="0" smtClean="0"/>
              <a:t>Cells (or reproductive)</a:t>
            </a:r>
          </a:p>
          <a:p>
            <a:r>
              <a:rPr lang="en-US" dirty="0" smtClean="0"/>
              <a:t>Produces genetically </a:t>
            </a:r>
            <a:r>
              <a:rPr lang="en-US" b="1" dirty="0" smtClean="0"/>
              <a:t>different </a:t>
            </a:r>
            <a:r>
              <a:rPr lang="en-US" dirty="0" smtClean="0"/>
              <a:t>cells called gametes (Sperm or Eggs)</a:t>
            </a:r>
          </a:p>
          <a:p>
            <a:r>
              <a:rPr lang="en-US" u="sng" dirty="0" smtClean="0"/>
              <a:t>Starts</a:t>
            </a:r>
            <a:r>
              <a:rPr lang="en-US" dirty="0" smtClean="0"/>
              <a:t> with a </a:t>
            </a:r>
            <a:r>
              <a:rPr lang="en-US" b="1" dirty="0" smtClean="0"/>
              <a:t>Diploid</a:t>
            </a:r>
            <a:r>
              <a:rPr lang="en-US" dirty="0" smtClean="0"/>
              <a:t> cell and </a:t>
            </a:r>
            <a:r>
              <a:rPr lang="en-US" u="sng" dirty="0" smtClean="0"/>
              <a:t>produces</a:t>
            </a:r>
            <a:r>
              <a:rPr lang="en-US" dirty="0" smtClean="0"/>
              <a:t> </a:t>
            </a:r>
            <a:r>
              <a:rPr lang="en-US" b="1" dirty="0" smtClean="0"/>
              <a:t>Haploid</a:t>
            </a:r>
            <a:r>
              <a:rPr lang="en-US" dirty="0" smtClean="0"/>
              <a:t> cells</a:t>
            </a:r>
          </a:p>
          <a:p>
            <a:r>
              <a:rPr lang="en-US" dirty="0" smtClean="0"/>
              <a:t>Starts with </a:t>
            </a:r>
            <a:r>
              <a:rPr lang="en-US" b="1" dirty="0" smtClean="0"/>
              <a:t>one</a:t>
            </a:r>
            <a:r>
              <a:rPr lang="en-US" dirty="0" smtClean="0"/>
              <a:t> cell and produces </a:t>
            </a:r>
            <a:r>
              <a:rPr lang="en-US" b="1" dirty="0" smtClean="0"/>
              <a:t>four</a:t>
            </a:r>
            <a:r>
              <a:rPr lang="en-US" dirty="0" smtClean="0"/>
              <a:t> cells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(Not Mitosis)</a:t>
            </a:r>
            <a:endParaRPr lang="en-US" dirty="0"/>
          </a:p>
        </p:txBody>
      </p:sp>
      <p:pic>
        <p:nvPicPr>
          <p:cNvPr id="1026" name="Picture 2" descr="http://waynesword.palomar.edu/images/fert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599" y="1752600"/>
            <a:ext cx="7529095" cy="36576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19400" y="57912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all started our life out as a zygote (2N)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 After that we developed by undergoing mitotic divisions</a:t>
            </a:r>
          </a:p>
        </p:txBody>
      </p:sp>
      <p:cxnSp>
        <p:nvCxnSpPr>
          <p:cNvPr id="11" name="Straight Arrow Connector 10"/>
          <p:cNvCxnSpPr>
            <a:stCxn id="9" idx="0"/>
          </p:cNvCxnSpPr>
          <p:nvPr/>
        </p:nvCxnSpPr>
        <p:spPr>
          <a:xfrm rot="5400000" flipH="1" flipV="1">
            <a:off x="5600700" y="4533900"/>
            <a:ext cx="13716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6600" dirty="0">
                <a:latin typeface="Snap ITC" pitchFamily="82" charset="0"/>
              </a:rPr>
              <a:t>Mitosis</a:t>
            </a:r>
            <a:br>
              <a:rPr lang="en-US" sz="6600" dirty="0">
                <a:latin typeface="Snap ITC" pitchFamily="82" charset="0"/>
              </a:rPr>
            </a:br>
            <a:r>
              <a:rPr lang="en-US" sz="6600" dirty="0" smtClean="0">
                <a:latin typeface="Snap ITC" pitchFamily="82" charset="0"/>
              </a:rPr>
              <a:t> </a:t>
            </a:r>
            <a:r>
              <a:rPr lang="en-US" sz="4400" dirty="0" smtClean="0">
                <a:latin typeface="Snap ITC" pitchFamily="82" charset="0"/>
              </a:rPr>
              <a:t>How a cell divides</a:t>
            </a:r>
            <a:endParaRPr lang="en-US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48200" y="2971800"/>
            <a:ext cx="2895600" cy="1676400"/>
          </a:xfrm>
        </p:spPr>
        <p:txBody>
          <a:bodyPr/>
          <a:lstStyle/>
          <a:p>
            <a:r>
              <a:rPr lang="en-US" b="1" dirty="0"/>
              <a:t>Biology</a:t>
            </a:r>
          </a:p>
          <a:p>
            <a:r>
              <a:rPr lang="en-US" b="1" dirty="0"/>
              <a:t>Mr. Gorby </a:t>
            </a:r>
          </a:p>
        </p:txBody>
      </p:sp>
      <p:pic>
        <p:nvPicPr>
          <p:cNvPr id="2054" name="Picture 6" descr="C:\WINDOWS\Desktop\Work in progress\mitosis movi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667000"/>
            <a:ext cx="2286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2053" descr="http://www.accessexcellence.org/AB/GG/MITOSIS2.gi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35638" cy="6858000"/>
          </a:xfrm>
          <a:noFill/>
          <a:ln/>
        </p:spPr>
      </p:pic>
      <p:sp>
        <p:nvSpPr>
          <p:cNvPr id="6146" name="Rectangle 2050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algn="r"/>
            <a:r>
              <a:rPr lang="en-US" sz="4800" b="1">
                <a:effectLst>
                  <a:outerShdw blurRad="38100" dist="38100" dir="2700000" algn="tl">
                    <a:srgbClr val="C0C0C0"/>
                  </a:outerShdw>
                </a:effectLst>
              </a:rPr>
              <a:t>IPMATI</a:t>
            </a:r>
            <a:r>
              <a:rPr lang="en-US"/>
              <a:t/>
            </a:r>
            <a:br>
              <a:rPr lang="en-US"/>
            </a:br>
            <a:r>
              <a:rPr lang="en-US" sz="2000" u="sng"/>
              <a:t>I</a:t>
            </a:r>
            <a:r>
              <a:rPr lang="en-US" sz="2000"/>
              <a:t> </a:t>
            </a:r>
            <a:r>
              <a:rPr lang="en-US" sz="2000" u="sng"/>
              <a:t>P</a:t>
            </a:r>
            <a:r>
              <a:rPr lang="en-US" sz="2000"/>
              <a:t>ee </a:t>
            </a:r>
            <a:r>
              <a:rPr lang="en-US" sz="2000" u="sng"/>
              <a:t>M</a:t>
            </a:r>
            <a:r>
              <a:rPr lang="en-US" sz="2000"/>
              <a:t>onday </a:t>
            </a:r>
            <a:r>
              <a:rPr lang="en-US" sz="2000" u="sng"/>
              <a:t>A</a:t>
            </a:r>
            <a:r>
              <a:rPr lang="en-US" sz="2000"/>
              <a:t>nd </a:t>
            </a:r>
            <a:r>
              <a:rPr lang="en-US" sz="2000" u="sng"/>
              <a:t>T</a:t>
            </a:r>
            <a:r>
              <a:rPr lang="en-US" sz="2000"/>
              <a:t>hursday </a:t>
            </a:r>
            <a:r>
              <a:rPr lang="en-US" sz="2000" u="sng"/>
              <a:t>I</a:t>
            </a:r>
            <a:r>
              <a:rPr lang="en-US" sz="2000"/>
              <a:t> </a:t>
            </a:r>
            <a:r>
              <a:rPr lang="en-US" sz="2000" u="sng"/>
              <a:t>P</a:t>
            </a:r>
            <a:r>
              <a:rPr lang="en-US" sz="2000"/>
              <a:t>ee </a:t>
            </a:r>
            <a:r>
              <a:rPr lang="en-US" sz="2000" u="sng"/>
              <a:t>M</a:t>
            </a:r>
            <a:r>
              <a:rPr lang="en-US" sz="2000"/>
              <a:t>onday And </a:t>
            </a:r>
            <a:r>
              <a:rPr lang="en-US" sz="2000" u="sng"/>
              <a:t>T</a:t>
            </a:r>
            <a:r>
              <a:rPr lang="en-US" sz="2000"/>
              <a:t>hursday</a:t>
            </a:r>
          </a:p>
        </p:txBody>
      </p:sp>
      <p:sp>
        <p:nvSpPr>
          <p:cNvPr id="6148" name="Rectangle 2052"/>
          <p:cNvSpPr>
            <a:spLocks noGrp="1" noChangeArrowheads="1"/>
          </p:cNvSpPr>
          <p:nvPr>
            <p:ph type="body" sz="half" idx="2"/>
          </p:nvPr>
        </p:nvSpPr>
        <p:spPr>
          <a:xfrm>
            <a:off x="3886200" y="1981200"/>
            <a:ext cx="52578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 i="1"/>
              <a:t>Interphase</a:t>
            </a:r>
            <a:r>
              <a:rPr lang="en-US" sz="2800"/>
              <a:t> </a:t>
            </a:r>
            <a:r>
              <a:rPr lang="en-US" sz="2400"/>
              <a:t>between replication</a:t>
            </a:r>
            <a:r>
              <a:rPr lang="en-US" sz="2800"/>
              <a:t> </a:t>
            </a:r>
            <a:r>
              <a:rPr lang="en-US" sz="2400"/>
              <a:t>phase</a:t>
            </a:r>
            <a:r>
              <a:rPr lang="en-US" sz="2800"/>
              <a:t> </a:t>
            </a:r>
            <a:r>
              <a:rPr lang="en-US" sz="1800"/>
              <a:t>(“Inter-”  means between)</a:t>
            </a:r>
          </a:p>
          <a:p>
            <a:pPr>
              <a:buFontTx/>
              <a:buNone/>
            </a:pPr>
            <a:r>
              <a:rPr lang="en-US" b="1" i="1"/>
              <a:t>Phases of Mitosis</a:t>
            </a:r>
          </a:p>
          <a:p>
            <a:pPr lvl="1"/>
            <a:r>
              <a:rPr lang="en-US" sz="2400" b="1"/>
              <a:t>Prophase</a:t>
            </a:r>
          </a:p>
          <a:p>
            <a:pPr lvl="1"/>
            <a:r>
              <a:rPr lang="en-US" sz="2400" b="1"/>
              <a:t>Metaphase</a:t>
            </a:r>
          </a:p>
          <a:p>
            <a:pPr lvl="1"/>
            <a:r>
              <a:rPr lang="en-US" sz="2400" b="1"/>
              <a:t>Anaphase</a:t>
            </a:r>
          </a:p>
          <a:p>
            <a:pPr lvl="1"/>
            <a:r>
              <a:rPr lang="en-US" sz="2400" b="1"/>
              <a:t>Telophase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276600"/>
            <a:ext cx="7924800" cy="3200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DNA coils &amp; condenses into chromosomes</a:t>
            </a:r>
          </a:p>
          <a:p>
            <a:pPr>
              <a:lnSpc>
                <a:spcPct val="90000"/>
              </a:lnSpc>
            </a:pPr>
            <a:r>
              <a:rPr lang="en-US" sz="2800" dirty="0" err="1"/>
              <a:t>Centromeres</a:t>
            </a:r>
            <a:r>
              <a:rPr lang="en-US" sz="2800" dirty="0"/>
              <a:t> show up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Nuclear Membrane Disappears</a:t>
            </a:r>
          </a:p>
          <a:p>
            <a:pPr>
              <a:lnSpc>
                <a:spcPct val="90000"/>
              </a:lnSpc>
            </a:pPr>
            <a:r>
              <a:rPr lang="en-US" sz="2800" dirty="0" err="1" smtClean="0"/>
              <a:t>Microtubles</a:t>
            </a:r>
            <a:r>
              <a:rPr lang="en-US" sz="2800" dirty="0" smtClean="0"/>
              <a:t>, called spindle fibers, (Little </a:t>
            </a:r>
            <a:r>
              <a:rPr lang="en-US" sz="2800" dirty="0"/>
              <a:t>fingers) extend out from the </a:t>
            </a:r>
            <a:r>
              <a:rPr lang="en-US" sz="2800" dirty="0" err="1"/>
              <a:t>centrioles</a:t>
            </a:r>
            <a:r>
              <a:rPr lang="en-US" sz="2800" dirty="0"/>
              <a:t> and attach to </a:t>
            </a:r>
            <a:r>
              <a:rPr lang="en-US" sz="2800" dirty="0" err="1"/>
              <a:t>centromeres</a:t>
            </a: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/>
              <a:t>Why does the nuclear envelope have to disappear?</a:t>
            </a:r>
          </a:p>
          <a:p>
            <a:pPr>
              <a:lnSpc>
                <a:spcPct val="90000"/>
              </a:lnSpc>
            </a:pPr>
            <a:endParaRPr lang="en-US" sz="2800" b="1" dirty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>
          <a:xfrm>
            <a:off x="4114800" y="609600"/>
            <a:ext cx="43434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US" b="1" i="1" dirty="0">
                <a:effectLst>
                  <a:outerShdw blurRad="38100" dist="38100" dir="2700000" algn="tl">
                    <a:srgbClr val="C0C0C0"/>
                  </a:outerShdw>
                </a:effectLst>
                <a:hlinkClick r:id="rId3" action="ppaction://hlinkfile"/>
              </a:rPr>
              <a:t>Prophase</a:t>
            </a:r>
            <a:r>
              <a:rPr lang="en-US" dirty="0"/>
              <a:t/>
            </a:r>
            <a:br>
              <a:rPr lang="en-US" dirty="0"/>
            </a:br>
            <a:r>
              <a:rPr lang="en-US" sz="3200" b="1" dirty="0"/>
              <a:t>What Happens?</a:t>
            </a:r>
          </a:p>
        </p:txBody>
      </p:sp>
      <p:pic>
        <p:nvPicPr>
          <p:cNvPr id="5" name="Prophase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343400" cy="3257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7406640" cy="862584"/>
          </a:xfrm>
        </p:spPr>
        <p:txBody>
          <a:bodyPr/>
          <a:lstStyle/>
          <a:p>
            <a:r>
              <a:rPr lang="en-US" dirty="0" smtClean="0"/>
              <a:t>Why do Cells Divide?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1447800"/>
            <a:ext cx="739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For </a:t>
            </a:r>
            <a:r>
              <a:rPr lang="en-US" b="1" dirty="0" smtClean="0"/>
              <a:t>repair</a:t>
            </a:r>
            <a:r>
              <a:rPr lang="en-US" dirty="0" smtClean="0"/>
              <a:t> of cells in case of an injury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b="1" dirty="0" smtClean="0"/>
              <a:t>Growth and development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Produce </a:t>
            </a:r>
            <a:r>
              <a:rPr lang="en-US" b="1" dirty="0" smtClean="0"/>
              <a:t>Reproductive</a:t>
            </a:r>
            <a:r>
              <a:rPr lang="en-US" dirty="0" smtClean="0"/>
              <a:t> </a:t>
            </a:r>
            <a:r>
              <a:rPr lang="en-US" b="1" dirty="0" smtClean="0"/>
              <a:t>cells</a:t>
            </a:r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Microtubles</a:t>
            </a:r>
            <a:r>
              <a:rPr lang="en-US" dirty="0" smtClean="0"/>
              <a:t> – called “Spindle Fibers”</a:t>
            </a:r>
            <a:endParaRPr lang="en-US" dirty="0"/>
          </a:p>
        </p:txBody>
      </p:sp>
      <p:pic>
        <p:nvPicPr>
          <p:cNvPr id="4" name="Microtubles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09600" y="838200"/>
            <a:ext cx="8026400" cy="601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i="1" dirty="0"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file"/>
              </a:rPr>
              <a:t>Metaphase</a:t>
            </a:r>
            <a:r>
              <a:rPr lang="en-US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b="1" dirty="0"/>
              <a:t>What happens?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733800" y="1905000"/>
            <a:ext cx="5410200" cy="4114800"/>
          </a:xfrm>
        </p:spPr>
        <p:txBody>
          <a:bodyPr/>
          <a:lstStyle/>
          <a:p>
            <a:r>
              <a:rPr lang="en-US" sz="2800" dirty="0" err="1"/>
              <a:t>Microtubles</a:t>
            </a:r>
            <a:r>
              <a:rPr lang="en-US" sz="2800" dirty="0"/>
              <a:t> push the chromosome to the center to line the chromosomes up at the metaphase plate (in the center)</a:t>
            </a:r>
          </a:p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b="1" dirty="0"/>
              <a:t>Why does this happen?</a:t>
            </a:r>
          </a:p>
        </p:txBody>
      </p:sp>
      <p:pic>
        <p:nvPicPr>
          <p:cNvPr id="27650" name="Picture 2" descr="http://www.edupic.net/Images/Mitosis/metaphase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1" y="4101728"/>
            <a:ext cx="3581399" cy="252767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7200" y="35052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on Picture for Animation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3962400"/>
            <a:ext cx="8382000" cy="2895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200" b="1" u="sng" dirty="0"/>
              <a:t>Anaphase</a:t>
            </a:r>
          </a:p>
          <a:p>
            <a:pPr>
              <a:lnSpc>
                <a:spcPct val="90000"/>
              </a:lnSpc>
            </a:pPr>
            <a:r>
              <a:rPr lang="en-US" sz="2200" b="1" dirty="0" err="1"/>
              <a:t>Centromeres</a:t>
            </a:r>
            <a:r>
              <a:rPr lang="en-US" sz="2200" b="1" dirty="0"/>
              <a:t> split and </a:t>
            </a:r>
            <a:r>
              <a:rPr lang="en-US" sz="2200" b="1" dirty="0" err="1"/>
              <a:t>chromatids</a:t>
            </a:r>
            <a:r>
              <a:rPr lang="en-US" sz="2200" b="1" dirty="0"/>
              <a:t> are each pulled to either side of the cell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200" b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200" b="1" u="sng" dirty="0" err="1"/>
              <a:t>Telophase</a:t>
            </a:r>
            <a:endParaRPr lang="en-US" sz="2200" b="1" u="sng" dirty="0"/>
          </a:p>
          <a:p>
            <a:pPr>
              <a:lnSpc>
                <a:spcPct val="90000"/>
              </a:lnSpc>
            </a:pPr>
            <a:r>
              <a:rPr lang="en-US" sz="2200" b="1" dirty="0" err="1"/>
              <a:t>Microtubles</a:t>
            </a:r>
            <a:r>
              <a:rPr lang="en-US" sz="2200" b="1" dirty="0"/>
              <a:t> </a:t>
            </a:r>
            <a:r>
              <a:rPr lang="en-US" sz="2200" b="1" dirty="0" err="1"/>
              <a:t>dissappear</a:t>
            </a:r>
            <a:endParaRPr lang="en-US" sz="2200" b="1" dirty="0"/>
          </a:p>
          <a:p>
            <a:pPr>
              <a:lnSpc>
                <a:spcPct val="90000"/>
              </a:lnSpc>
            </a:pPr>
            <a:r>
              <a:rPr lang="en-US" sz="2200" b="1" dirty="0"/>
              <a:t>Nuclear envelope reappears</a:t>
            </a:r>
          </a:p>
          <a:p>
            <a:pPr>
              <a:lnSpc>
                <a:spcPct val="90000"/>
              </a:lnSpc>
            </a:pPr>
            <a:r>
              <a:rPr lang="en-US" sz="2200" b="1" dirty="0" err="1"/>
              <a:t>Centromeres</a:t>
            </a:r>
            <a:r>
              <a:rPr lang="en-US" sz="2200" b="1" dirty="0"/>
              <a:t> </a:t>
            </a:r>
            <a:r>
              <a:rPr lang="en-US" sz="2200" b="1" dirty="0" err="1"/>
              <a:t>dissappear</a:t>
            </a:r>
            <a:endParaRPr lang="en-US" sz="2200" b="1" dirty="0"/>
          </a:p>
          <a:p>
            <a:pPr>
              <a:lnSpc>
                <a:spcPct val="90000"/>
              </a:lnSpc>
            </a:pPr>
            <a:r>
              <a:rPr lang="en-US" sz="2200" b="1" dirty="0"/>
              <a:t>DNA uncoils</a:t>
            </a:r>
          </a:p>
          <a:p>
            <a:pPr>
              <a:lnSpc>
                <a:spcPct val="90000"/>
              </a:lnSpc>
            </a:pPr>
            <a:endParaRPr lang="en-US" sz="1800" b="1" dirty="0"/>
          </a:p>
          <a:p>
            <a:pPr>
              <a:lnSpc>
                <a:spcPct val="90000"/>
              </a:lnSpc>
            </a:pPr>
            <a:endParaRPr lang="en-US" sz="1800" b="1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7724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US" b="1" dirty="0">
                <a:hlinkClick r:id="rId2" action="ppaction://hlinkfile"/>
              </a:rPr>
              <a:t>Anaphase</a:t>
            </a:r>
            <a:r>
              <a:rPr lang="en-US" b="1" dirty="0"/>
              <a:t> &amp; </a:t>
            </a:r>
            <a:r>
              <a:rPr lang="en-US" b="1" dirty="0" err="1">
                <a:hlinkClick r:id="rId3" action="ppaction://hlinkfile"/>
              </a:rPr>
              <a:t>Telophase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3200" b="1" dirty="0"/>
              <a:t>What happens?</a:t>
            </a:r>
          </a:p>
        </p:txBody>
      </p:sp>
      <p:pic>
        <p:nvPicPr>
          <p:cNvPr id="26626" name="Picture 2" descr="http://www.edupic.net/Images/Mitosis/anaphase.pn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914400"/>
            <a:ext cx="4636511" cy="3058212"/>
          </a:xfrm>
          <a:prstGeom prst="rect">
            <a:avLst/>
          </a:prstGeom>
          <a:noFill/>
        </p:spPr>
      </p:pic>
      <p:pic>
        <p:nvPicPr>
          <p:cNvPr id="26628" name="Picture 4" descr="http://ts3.mm.bing.net/images/thumbnail.aspx?q=1266415244342&amp;id=af9b4d4e7d606cd91d67dcca0a1bddc0&amp;url=http%3a%2f%2fwww.edupic.net%2fImages%2fMitosis%2ftelophas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4597399"/>
            <a:ext cx="3810000" cy="2260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Cytokenesis</a:t>
            </a:r>
            <a:r>
              <a:rPr lang="en-US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200" b="1" dirty="0"/>
              <a:t>What happens?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3048000"/>
            <a:ext cx="4495800" cy="3200400"/>
          </a:xfrm>
        </p:spPr>
        <p:txBody>
          <a:bodyPr/>
          <a:lstStyle/>
          <a:p>
            <a:r>
              <a:rPr lang="en-US" sz="2800" dirty="0"/>
              <a:t>Cell splits into </a:t>
            </a:r>
            <a:r>
              <a:rPr lang="en-US" sz="2800" b="1" dirty="0"/>
              <a:t>two</a:t>
            </a:r>
            <a:r>
              <a:rPr lang="en-US" sz="2800" dirty="0"/>
              <a:t> daughter </a:t>
            </a:r>
            <a:r>
              <a:rPr lang="en-US" sz="2800" dirty="0" smtClean="0"/>
              <a:t>cells</a:t>
            </a:r>
          </a:p>
          <a:p>
            <a:r>
              <a:rPr lang="en-US" sz="2800" dirty="0" smtClean="0"/>
              <a:t>Each cell Begins </a:t>
            </a:r>
            <a:r>
              <a:rPr lang="en-US" sz="2800" dirty="0" err="1" smtClean="0"/>
              <a:t>Interphase</a:t>
            </a:r>
            <a:r>
              <a:rPr lang="en-US" sz="2800" dirty="0" smtClean="0"/>
              <a:t> over again</a:t>
            </a:r>
            <a:endParaRPr lang="en-US" sz="2800" dirty="0"/>
          </a:p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400" b="1" dirty="0"/>
              <a:t>What does the term “daughter cells” mean?</a:t>
            </a:r>
          </a:p>
        </p:txBody>
      </p:sp>
      <p:pic>
        <p:nvPicPr>
          <p:cNvPr id="25602" name="Picture 2" descr="http://ts4.mm.bing.net/images/thumbnail.aspx?q=1269307350083&amp;id=02e1a0c0cfc7ca760d3c595b1c580a7a&amp;url=http%3a%2f%2fwww.edupic.net%2fImages%2fMitosis%2fcytokinesis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5200"/>
            <a:ext cx="4229878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381000"/>
            <a:ext cx="7010400" cy="685800"/>
          </a:xfrm>
        </p:spPr>
        <p:txBody>
          <a:bodyPr>
            <a:normAutofit fontScale="90000"/>
          </a:bodyPr>
          <a:lstStyle/>
          <a:p>
            <a:pPr algn="r"/>
            <a:r>
              <a:rPr lang="en-US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Mitosis</a:t>
            </a:r>
            <a:r>
              <a:rPr lang="en-US"/>
              <a:t/>
            </a:r>
            <a:br>
              <a:rPr lang="en-US"/>
            </a:br>
            <a:r>
              <a:rPr lang="en-US" sz="3200" b="1"/>
              <a:t>The overall picture</a:t>
            </a:r>
          </a:p>
        </p:txBody>
      </p:sp>
      <p:pic>
        <p:nvPicPr>
          <p:cNvPr id="5125" name="Picture 5" descr="http://www.accessexcellence.org/AB/GG/MITOSI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734050" cy="6858000"/>
          </a:xfrm>
          <a:prstGeom prst="rect">
            <a:avLst/>
          </a:prstGeom>
          <a:noFill/>
        </p:spPr>
      </p:pic>
      <p:pic>
        <p:nvPicPr>
          <p:cNvPr id="6" name="Time lapse of Cell Division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181600" y="3886200"/>
            <a:ext cx="39624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Remembering Where Mitosis Takes Place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0" y="1981200"/>
            <a:ext cx="7162800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“My-toe-sis”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Mitosis occurs in all cells except “sex cells”</a:t>
            </a:r>
          </a:p>
          <a:p>
            <a:pPr lvl="1"/>
            <a:r>
              <a:rPr lang="en-US" dirty="0" smtClean="0"/>
              <a:t>Purpose = growth and repair</a:t>
            </a:r>
          </a:p>
          <a:p>
            <a:endParaRPr lang="en-US" dirty="0" smtClean="0"/>
          </a:p>
          <a:p>
            <a:r>
              <a:rPr lang="en-US" dirty="0" smtClean="0"/>
              <a:t>A cell division called meiosis occurs in Sex Cells</a:t>
            </a:r>
          </a:p>
          <a:p>
            <a:pPr lvl="1"/>
            <a:r>
              <a:rPr lang="en-US" dirty="0" smtClean="0"/>
              <a:t>Purpose = Reproduction of organism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http://www.ams.org/featurecolumn/images/chromosom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1" y="-1"/>
            <a:ext cx="5791200" cy="6758441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7406640" cy="917682"/>
          </a:xfrm>
        </p:spPr>
        <p:txBody>
          <a:bodyPr/>
          <a:lstStyle/>
          <a:p>
            <a:r>
              <a:rPr lang="en-US" dirty="0" smtClean="0"/>
              <a:t>Chromosome &amp; DNA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95400" y="2590800"/>
            <a:ext cx="289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Chromosomes are wrapped up DNA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Structure of a chromosome</a:t>
            </a:r>
            <a:endParaRPr lang="en-US" dirty="0"/>
          </a:p>
        </p:txBody>
      </p:sp>
      <p:pic>
        <p:nvPicPr>
          <p:cNvPr id="43010" name="Picture 2" descr="http://rst.gsfc.nasa.gov/Sect20/DNA.gif"/>
          <p:cNvPicPr>
            <a:picLocks noChangeAspect="1" noChangeArrowheads="1"/>
          </p:cNvPicPr>
          <p:nvPr/>
        </p:nvPicPr>
        <p:blipFill>
          <a:blip r:embed="rId3" cstate="print"/>
          <a:srcRect r="2899" b="1667"/>
          <a:stretch>
            <a:fillRect/>
          </a:stretch>
        </p:blipFill>
        <p:spPr bwMode="auto">
          <a:xfrm>
            <a:off x="0" y="2057400"/>
            <a:ext cx="5105400" cy="4495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0" y="2286000"/>
            <a:ext cx="3810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Gene </a:t>
            </a:r>
            <a:r>
              <a:rPr lang="en-US" dirty="0" smtClean="0"/>
              <a:t>– segment of DNA that codes for a specific Protein</a:t>
            </a:r>
          </a:p>
          <a:p>
            <a:endParaRPr lang="en-US" dirty="0"/>
          </a:p>
          <a:p>
            <a:r>
              <a:rPr lang="en-US" b="1" u="sng" dirty="0" smtClean="0"/>
              <a:t>Chromosomes</a:t>
            </a:r>
            <a:r>
              <a:rPr lang="en-US" b="1" dirty="0" smtClean="0"/>
              <a:t> </a:t>
            </a:r>
            <a:r>
              <a:rPr lang="en-US" dirty="0" smtClean="0"/>
              <a:t>– Wrapped up DNA</a:t>
            </a:r>
          </a:p>
          <a:p>
            <a:endParaRPr lang="en-US" dirty="0"/>
          </a:p>
          <a:p>
            <a:r>
              <a:rPr lang="en-US" b="1" u="sng" dirty="0" err="1" smtClean="0"/>
              <a:t>Chromatids</a:t>
            </a:r>
            <a:r>
              <a:rPr lang="en-US" dirty="0" smtClean="0"/>
              <a:t> – two exact copies of DNA</a:t>
            </a:r>
          </a:p>
          <a:p>
            <a:endParaRPr lang="en-US" dirty="0"/>
          </a:p>
          <a:p>
            <a:r>
              <a:rPr lang="en-US" b="1" u="sng" dirty="0" err="1" smtClean="0"/>
              <a:t>Centromere</a:t>
            </a:r>
            <a:r>
              <a:rPr lang="en-US" b="1" u="sng" dirty="0" smtClean="0"/>
              <a:t> </a:t>
            </a:r>
            <a:r>
              <a:rPr lang="en-US" dirty="0" smtClean="0"/>
              <a:t>-  Center point of the chromosome attaching the two </a:t>
            </a:r>
            <a:r>
              <a:rPr lang="en-US" dirty="0" err="1" smtClean="0"/>
              <a:t>chromatids</a:t>
            </a:r>
            <a:r>
              <a:rPr lang="en-US" dirty="0" smtClean="0"/>
              <a:t>.</a:t>
            </a:r>
            <a:endParaRPr lang="en-US" dirty="0"/>
          </a:p>
        </p:txBody>
      </p:sp>
      <p:cxnSp>
        <p:nvCxnSpPr>
          <p:cNvPr id="8" name="Straight Arrow Connector 7"/>
          <p:cNvCxnSpPr>
            <a:stCxn id="43010" idx="0"/>
          </p:cNvCxnSpPr>
          <p:nvPr/>
        </p:nvCxnSpPr>
        <p:spPr>
          <a:xfrm rot="16200000" flipH="1" flipV="1">
            <a:off x="704850" y="2266950"/>
            <a:ext cx="2057400" cy="1638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90800" y="16764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Centromere</a:t>
            </a:r>
            <a:endParaRPr lang="en-US" sz="2800" b="1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342900" y="1943100"/>
            <a:ext cx="762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723900" y="1866900"/>
            <a:ext cx="762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8600" y="12192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Chromatids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498080" cy="1143000"/>
          </a:xfrm>
        </p:spPr>
        <p:txBody>
          <a:bodyPr/>
          <a:lstStyle/>
          <a:p>
            <a:r>
              <a:rPr lang="en-US" dirty="0" err="1" smtClean="0"/>
              <a:t>Karyotypes</a:t>
            </a:r>
            <a:endParaRPr lang="en-US" dirty="0"/>
          </a:p>
        </p:txBody>
      </p:sp>
      <p:pic>
        <p:nvPicPr>
          <p:cNvPr id="40962" name="Picture 2" descr="http://courses.bio.indiana.edu/L331-Surzycki/html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107242"/>
            <a:ext cx="5791200" cy="575075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934200" y="1295400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Two Types of Chromosomes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10400" y="5334000"/>
            <a:ext cx="2286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Sex Chromosomes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 Determines male or female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 XX = female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 XY = male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019800" y="5105400"/>
            <a:ext cx="990600" cy="1143000"/>
          </a:xfrm>
          <a:prstGeom prst="ellipse">
            <a:avLst/>
          </a:prstGeom>
          <a:solidFill>
            <a:schemeClr val="accent1">
              <a:alpha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7" idx="1"/>
            <a:endCxn id="8" idx="5"/>
          </p:cNvCxnSpPr>
          <p:nvPr/>
        </p:nvCxnSpPr>
        <p:spPr>
          <a:xfrm rot="10800000" flipV="1">
            <a:off x="6865330" y="6072664"/>
            <a:ext cx="145070" cy="83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162800" y="2667000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 smtClean="0"/>
              <a:t>Autosomal</a:t>
            </a:r>
            <a:r>
              <a:rPr lang="en-US" b="1" u="sng" dirty="0" smtClean="0"/>
              <a:t> Chromosomes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 Rest of the cells that do not determine the sex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Karyotype</a:t>
            </a:r>
            <a:r>
              <a:rPr lang="en-US" dirty="0" smtClean="0"/>
              <a:t>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Click Here!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err="1" smtClean="0"/>
              <a:t>Karyotype</a:t>
            </a:r>
            <a:r>
              <a:rPr lang="en-US" dirty="0" smtClean="0"/>
              <a:t> Project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Chromosome Numbers in Different Species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428750"/>
            <a:ext cx="72771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7498080" cy="1143000"/>
          </a:xfrm>
        </p:spPr>
        <p:txBody>
          <a:bodyPr/>
          <a:lstStyle/>
          <a:p>
            <a:r>
              <a:rPr lang="en-US" dirty="0" smtClean="0"/>
              <a:t>Cell Cycle</a:t>
            </a:r>
            <a:endParaRPr lang="en-US" dirty="0"/>
          </a:p>
        </p:txBody>
      </p:sp>
      <p:pic>
        <p:nvPicPr>
          <p:cNvPr id="4" name="Life_Cycle_of_a_Cell_and_Cell_Division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57200" y="992765"/>
            <a:ext cx="8382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Basically represent the “life of a Eukaryotic cell”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10682</TotalTime>
  <Words>586</Words>
  <Application>Microsoft Office PowerPoint</Application>
  <PresentationFormat>On-screen Show (4:3)</PresentationFormat>
  <Paragraphs>121</Paragraphs>
  <Slides>25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Solstice</vt:lpstr>
      <vt:lpstr>Cell Cycle and Mitosis</vt:lpstr>
      <vt:lpstr>Why do Cells Divide?</vt:lpstr>
      <vt:lpstr>Chromosome &amp; DNA</vt:lpstr>
      <vt:lpstr>Structure of a chromosome</vt:lpstr>
      <vt:lpstr>Karyotypes</vt:lpstr>
      <vt:lpstr>Karyotype Video</vt:lpstr>
      <vt:lpstr>Chromosome Numbers in Different Species</vt:lpstr>
      <vt:lpstr>Cell Cycle</vt:lpstr>
      <vt:lpstr>Cell Cycle</vt:lpstr>
      <vt:lpstr>Cell Cycle Includes…</vt:lpstr>
      <vt:lpstr>Cell Cycle Animation</vt:lpstr>
      <vt:lpstr>Cell Cycle “Check Points”</vt:lpstr>
      <vt:lpstr>Problems with Checkpoints can lead to cancer.</vt:lpstr>
      <vt:lpstr>Helpful Terminology</vt:lpstr>
      <vt:lpstr>Mitosis v. Meiosis</vt:lpstr>
      <vt:lpstr>Meiosis (Not Mitosis)</vt:lpstr>
      <vt:lpstr>Mitosis  How a cell divides</vt:lpstr>
      <vt:lpstr>IPMATI I Pee Monday And Thursday I Pee Monday And Thursday</vt:lpstr>
      <vt:lpstr>Prophase What Happens?</vt:lpstr>
      <vt:lpstr>Microtubles – called “Spindle Fibers”</vt:lpstr>
      <vt:lpstr>Metaphase What happens?</vt:lpstr>
      <vt:lpstr>Anaphase &amp; Telophase What happens?</vt:lpstr>
      <vt:lpstr>Cytokenesis What happens?</vt:lpstr>
      <vt:lpstr>Mitosis The overall picture</vt:lpstr>
      <vt:lpstr>Remembering Where Mitosis Takes Place</vt:lpstr>
    </vt:vector>
  </TitlesOfParts>
  <Company>CUSD300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Cycle and Mitosis</dc:title>
  <dc:creator>User</dc:creator>
  <cp:lastModifiedBy>User</cp:lastModifiedBy>
  <cp:revision>10</cp:revision>
  <dcterms:created xsi:type="dcterms:W3CDTF">2011-09-30T16:08:01Z</dcterms:created>
  <dcterms:modified xsi:type="dcterms:W3CDTF">2011-10-11T12:09:03Z</dcterms:modified>
</cp:coreProperties>
</file>